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4" r:id="rId6"/>
    <p:sldId id="266" r:id="rId7"/>
    <p:sldId id="261" r:id="rId8"/>
    <p:sldId id="262" r:id="rId9"/>
    <p:sldId id="265"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5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D3C11D-81AF-4AA7-A17C-1D30A6BA9275}" type="datetimeFigureOut">
              <a:rPr lang="en-US" smtClean="0"/>
              <a:t>10/16/2012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D3C11D-81AF-4AA7-A17C-1D30A6BA9275}" type="datetimeFigureOut">
              <a:rPr lang="en-US" smtClean="0"/>
              <a:t>10/16/2012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D3C11D-81AF-4AA7-A17C-1D30A6BA9275}" type="datetimeFigureOut">
              <a:rPr lang="en-US" smtClean="0"/>
              <a:t>10/16/2012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D3C11D-81AF-4AA7-A17C-1D30A6BA9275}" type="datetimeFigureOut">
              <a:rPr lang="en-US" smtClean="0"/>
              <a:t>10/16/2012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D3C11D-81AF-4AA7-A17C-1D30A6BA9275}" type="datetimeFigureOut">
              <a:rPr lang="en-US" smtClean="0"/>
              <a:t>10/16/2012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D3C11D-81AF-4AA7-A17C-1D30A6BA9275}" type="datetimeFigureOut">
              <a:rPr lang="en-US" smtClean="0"/>
              <a:t>10/16/2012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D3C11D-81AF-4AA7-A17C-1D30A6BA9275}" type="datetimeFigureOut">
              <a:rPr lang="en-US" smtClean="0"/>
              <a:t>10/16/2012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D3C11D-81AF-4AA7-A17C-1D30A6BA9275}" type="datetimeFigureOut">
              <a:rPr lang="en-US" smtClean="0"/>
              <a:t>10/16/2012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D3C11D-81AF-4AA7-A17C-1D30A6BA9275}" type="datetimeFigureOut">
              <a:rPr lang="en-US" smtClean="0"/>
              <a:t>10/16/2012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D3C11D-81AF-4AA7-A17C-1D30A6BA9275}" type="datetimeFigureOut">
              <a:rPr lang="en-US" smtClean="0"/>
              <a:t>10/16/2012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D3C11D-81AF-4AA7-A17C-1D30A6BA9275}" type="datetimeFigureOut">
              <a:rPr lang="en-US" smtClean="0"/>
              <a:t>10/16/2012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B09297-1C99-4369-B8C1-4C0D88BB3D1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D3C11D-81AF-4AA7-A17C-1D30A6BA9275}" type="datetimeFigureOut">
              <a:rPr lang="en-US" smtClean="0"/>
              <a:t>10/16/2012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B09297-1C99-4369-B8C1-4C0D88BB3D1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Rectangle 1"/>
          <p:cNvSpPr/>
          <p:nvPr/>
        </p:nvSpPr>
        <p:spPr>
          <a:xfrm>
            <a:off x="609600" y="304800"/>
            <a:ext cx="7848600" cy="3046988"/>
          </a:xfrm>
          <a:prstGeom prst="rect">
            <a:avLst/>
          </a:prstGeom>
        </p:spPr>
        <p:txBody>
          <a:bodyPr wrap="square">
            <a:spAutoFit/>
          </a:bodyPr>
          <a:lstStyle/>
          <a:p>
            <a:r>
              <a:rPr lang="en-US" sz="3200" b="1" dirty="0" smtClean="0">
                <a:solidFill>
                  <a:schemeClr val="bg1"/>
                </a:solidFill>
                <a:latin typeface="Comic Sans MS" pitchFamily="66" charset="0"/>
              </a:rPr>
              <a:t>Artistic Depictions of the Discovery of the New World</a:t>
            </a:r>
            <a:endParaRPr lang="en-US" sz="3200" dirty="0" smtClean="0">
              <a:solidFill>
                <a:schemeClr val="bg1"/>
              </a:solidFill>
              <a:latin typeface="Comic Sans MS" pitchFamily="66" charset="0"/>
            </a:endParaRPr>
          </a:p>
          <a:p>
            <a:endParaRPr lang="en-US" sz="3200" dirty="0" smtClean="0">
              <a:solidFill>
                <a:schemeClr val="bg1"/>
              </a:solidFill>
              <a:latin typeface="Comic Sans MS" pitchFamily="66" charset="0"/>
            </a:endParaRPr>
          </a:p>
          <a:p>
            <a:r>
              <a:rPr lang="en-US" sz="3200" dirty="0" smtClean="0">
                <a:solidFill>
                  <a:schemeClr val="bg1"/>
                </a:solidFill>
                <a:latin typeface="Comic Sans MS" pitchFamily="66" charset="0"/>
              </a:rPr>
              <a:t>Compare and contrast two artistic depictions of the Spanish discovery of the New World</a:t>
            </a:r>
            <a:r>
              <a:rPr lang="en-US" dirty="0" smtClean="0">
                <a:solidFill>
                  <a:schemeClr val="bg1"/>
                </a:solidFill>
              </a:rPr>
              <a:t>. </a:t>
            </a:r>
            <a:endParaRPr lang="en-US" dirty="0">
              <a:solidFill>
                <a:schemeClr val="bg1"/>
              </a:solidFill>
            </a:endParaRPr>
          </a:p>
        </p:txBody>
      </p:sp>
      <p:pic>
        <p:nvPicPr>
          <p:cNvPr id="14338" name="Picture 2" descr="http://blogs.the-american-interest.com/wrm/files/2011/10/Christopher_Columbus3.jpg"/>
          <p:cNvPicPr>
            <a:picLocks noChangeAspect="1" noChangeArrowheads="1"/>
          </p:cNvPicPr>
          <p:nvPr/>
        </p:nvPicPr>
        <p:blipFill>
          <a:blip r:embed="rId2" cstate="print"/>
          <a:srcRect/>
          <a:stretch>
            <a:fillRect/>
          </a:stretch>
        </p:blipFill>
        <p:spPr bwMode="auto">
          <a:xfrm>
            <a:off x="304800" y="3505200"/>
            <a:ext cx="4059629" cy="2981325"/>
          </a:xfrm>
          <a:prstGeom prst="rect">
            <a:avLst/>
          </a:prstGeom>
          <a:noFill/>
        </p:spPr>
      </p:pic>
      <p:pic>
        <p:nvPicPr>
          <p:cNvPr id="14346" name="Picture 10" descr="http://www.ysursa.com/history/US%20Hist/columbus.jpg"/>
          <p:cNvPicPr>
            <a:picLocks noChangeAspect="1" noChangeArrowheads="1"/>
          </p:cNvPicPr>
          <p:nvPr/>
        </p:nvPicPr>
        <p:blipFill>
          <a:blip r:embed="rId3" cstate="print"/>
          <a:srcRect/>
          <a:stretch>
            <a:fillRect/>
          </a:stretch>
        </p:blipFill>
        <p:spPr bwMode="auto">
          <a:xfrm>
            <a:off x="6096000" y="3429000"/>
            <a:ext cx="2514600" cy="291355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76200" y="149959"/>
            <a:ext cx="6248400" cy="6555641"/>
          </a:xfrm>
          <a:prstGeom prst="rect">
            <a:avLst/>
          </a:prstGeom>
          <a:solidFill>
            <a:schemeClr val="bg2"/>
          </a:solidFill>
          <a:ln w="69850">
            <a:solidFill>
              <a:schemeClr val="bg2">
                <a:lumMod val="25000"/>
              </a:schemeClr>
            </a:solidFill>
          </a:ln>
        </p:spPr>
        <p:txBody>
          <a:bodyPr wrap="square">
            <a:spAutoFit/>
          </a:bodyPr>
          <a:lstStyle/>
          <a:p>
            <a:r>
              <a:rPr lang="en-US" sz="1400" dirty="0" smtClean="0">
                <a:latin typeface="Comic Sans MS" pitchFamily="66" charset="0"/>
              </a:rPr>
              <a:t>Late in the eighteenth century, around the time of the three hundredth anniversary of Columbus's voyage of discovery, the </a:t>
            </a:r>
            <a:r>
              <a:rPr lang="en-US" sz="1400" dirty="0" err="1" smtClean="0">
                <a:latin typeface="Comic Sans MS" pitchFamily="66" charset="0"/>
              </a:rPr>
              <a:t>Abbé</a:t>
            </a:r>
            <a:r>
              <a:rPr lang="en-US" sz="1400" dirty="0" smtClean="0">
                <a:latin typeface="Comic Sans MS" pitchFamily="66" charset="0"/>
              </a:rPr>
              <a:t> </a:t>
            </a:r>
            <a:r>
              <a:rPr lang="en-US" sz="1400" dirty="0" err="1" smtClean="0">
                <a:latin typeface="Comic Sans MS" pitchFamily="66" charset="0"/>
              </a:rPr>
              <a:t>Raynal</a:t>
            </a:r>
            <a:r>
              <a:rPr lang="en-US" sz="1400" dirty="0" smtClean="0">
                <a:latin typeface="Comic Sans MS" pitchFamily="66" charset="0"/>
              </a:rPr>
              <a:t>, a French philosopher, offered a prize for the best answer to the question: "Has the discovery of America been beneficial or harmful to the human race?" </a:t>
            </a:r>
          </a:p>
          <a:p>
            <a:endParaRPr lang="en-US" sz="1400" dirty="0" smtClean="0">
              <a:latin typeface="Comic Sans MS" pitchFamily="66" charset="0"/>
            </a:endParaRPr>
          </a:p>
          <a:p>
            <a:r>
              <a:rPr lang="en-US" sz="1400" dirty="0" smtClean="0">
                <a:latin typeface="Comic Sans MS" pitchFamily="66" charset="0"/>
              </a:rPr>
              <a:t>Eight responses to the question survive. Of these, four argued that Columbus's voyage had harmed human happiness. The European discovery of the New World had a devastating impact on the Indian peoples of the Americas. Oppressive labor, disruption of the Indian food supply, deliberate campaigns of extermination, and especially disease decimated the Indian population. Isolated from such diseases as smallpox, influenza, and measles, the indigenous population proved to be extraordinarily susceptible. Within a century of contact, the Indian population in the Caribbean and Mexico had shrunk by over 90 percent. </a:t>
            </a:r>
          </a:p>
          <a:p>
            <a:endParaRPr lang="en-US" sz="1400" dirty="0" smtClean="0">
              <a:latin typeface="Comic Sans MS" pitchFamily="66" charset="0"/>
            </a:endParaRPr>
          </a:p>
          <a:p>
            <a:r>
              <a:rPr lang="en-US" sz="1400" dirty="0" smtClean="0">
                <a:latin typeface="Comic Sans MS" pitchFamily="66" charset="0"/>
              </a:rPr>
              <a:t>During the sixteenth century, observers like </a:t>
            </a:r>
            <a:r>
              <a:rPr lang="en-US" sz="1400" dirty="0" err="1" smtClean="0">
                <a:latin typeface="Comic Sans MS" pitchFamily="66" charset="0"/>
              </a:rPr>
              <a:t>Bartolomé</a:t>
            </a:r>
            <a:r>
              <a:rPr lang="en-US" sz="1400" dirty="0" smtClean="0">
                <a:latin typeface="Comic Sans MS" pitchFamily="66" charset="0"/>
              </a:rPr>
              <a:t> de </a:t>
            </a:r>
            <a:r>
              <a:rPr lang="en-US" sz="1400" dirty="0" err="1" smtClean="0">
                <a:latin typeface="Comic Sans MS" pitchFamily="66" charset="0"/>
              </a:rPr>
              <a:t>las</a:t>
            </a:r>
            <a:r>
              <a:rPr lang="en-US" sz="1400" dirty="0" smtClean="0">
                <a:latin typeface="Comic Sans MS" pitchFamily="66" charset="0"/>
              </a:rPr>
              <a:t> </a:t>
            </a:r>
            <a:r>
              <a:rPr lang="en-US" sz="1400" dirty="0" err="1" smtClean="0">
                <a:latin typeface="Comic Sans MS" pitchFamily="66" charset="0"/>
              </a:rPr>
              <a:t>Casas</a:t>
            </a:r>
            <a:r>
              <a:rPr lang="en-US" sz="1400" dirty="0" smtClean="0">
                <a:latin typeface="Comic Sans MS" pitchFamily="66" charset="0"/>
              </a:rPr>
              <a:t> (1474-1566), condemned maltreatment of the Indians. </a:t>
            </a:r>
          </a:p>
          <a:p>
            <a:endParaRPr lang="en-US" sz="1400" dirty="0">
              <a:latin typeface="Comic Sans MS" pitchFamily="66" charset="0"/>
            </a:endParaRPr>
          </a:p>
          <a:p>
            <a:r>
              <a:rPr lang="en-US" sz="1400" dirty="0" smtClean="0">
                <a:latin typeface="Comic Sans MS" pitchFamily="66" charset="0"/>
              </a:rPr>
              <a:t>As a way to protect Indians from utter destruction, </a:t>
            </a:r>
            <a:r>
              <a:rPr lang="en-US" sz="1400" dirty="0" err="1" smtClean="0">
                <a:latin typeface="Comic Sans MS" pitchFamily="66" charset="0"/>
              </a:rPr>
              <a:t>las</a:t>
            </a:r>
            <a:r>
              <a:rPr lang="en-US" sz="1400" dirty="0" smtClean="0">
                <a:latin typeface="Comic Sans MS" pitchFamily="66" charset="0"/>
              </a:rPr>
              <a:t> </a:t>
            </a:r>
            <a:r>
              <a:rPr lang="en-US" sz="1400" dirty="0" err="1" smtClean="0">
                <a:latin typeface="Comic Sans MS" pitchFamily="66" charset="0"/>
              </a:rPr>
              <a:t>Casas</a:t>
            </a:r>
            <a:r>
              <a:rPr lang="en-US" sz="1400" dirty="0" smtClean="0">
                <a:latin typeface="Comic Sans MS" pitchFamily="66" charset="0"/>
              </a:rPr>
              <a:t> proposed an alternative labor force: slaves from Africa. Given the drastic decline of the Indian population and the reluctance of Europeans to perform heavy agricultural labor, African slaves would raise the staple crops that provided the basis for New World prosperity: sugar, coffee, rice, and indigo. </a:t>
            </a:r>
          </a:p>
          <a:p>
            <a:endParaRPr lang="en-US" sz="1400" dirty="0" smtClean="0">
              <a:latin typeface="Comic Sans MS" pitchFamily="66" charset="0"/>
            </a:endParaRPr>
          </a:p>
          <a:p>
            <a:r>
              <a:rPr lang="en-US" sz="1400" dirty="0" smtClean="0">
                <a:latin typeface="Comic Sans MS" pitchFamily="66" charset="0"/>
              </a:rPr>
              <a:t>Las </a:t>
            </a:r>
            <a:r>
              <a:rPr lang="en-US" sz="1400" dirty="0" err="1" smtClean="0">
                <a:latin typeface="Comic Sans MS" pitchFamily="66" charset="0"/>
              </a:rPr>
              <a:t>Casas</a:t>
            </a:r>
            <a:r>
              <a:rPr lang="en-US" sz="1400" dirty="0" smtClean="0">
                <a:latin typeface="Comic Sans MS" pitchFamily="66" charset="0"/>
              </a:rPr>
              <a:t> would come to regret his role in encouraging the slave trade. Although he rejected the idea that slavery itself was a crime or sin, he did begin to see African slavery as a source of evil. Unfortunately, </a:t>
            </a:r>
            <a:r>
              <a:rPr lang="en-US" sz="1400" dirty="0" err="1" smtClean="0">
                <a:latin typeface="Comic Sans MS" pitchFamily="66" charset="0"/>
              </a:rPr>
              <a:t>las</a:t>
            </a:r>
            <a:r>
              <a:rPr lang="en-US" sz="1400" dirty="0" smtClean="0">
                <a:latin typeface="Comic Sans MS" pitchFamily="66" charset="0"/>
              </a:rPr>
              <a:t> </a:t>
            </a:r>
            <a:r>
              <a:rPr lang="en-US" sz="1400" dirty="0" err="1" smtClean="0">
                <a:latin typeface="Comic Sans MS" pitchFamily="66" charset="0"/>
              </a:rPr>
              <a:t>Casas's</a:t>
            </a:r>
            <a:r>
              <a:rPr lang="en-US" sz="1400" dirty="0" smtClean="0">
                <a:latin typeface="Comic Sans MS" pitchFamily="66" charset="0"/>
              </a:rPr>
              <a:t> apology was not published for more than 300 years.</a:t>
            </a:r>
            <a:endParaRPr lang="en-US" sz="1400" dirty="0">
              <a:latin typeface="Comic Sans MS" pitchFamily="66" charset="0"/>
            </a:endParaRPr>
          </a:p>
        </p:txBody>
      </p:sp>
      <p:pic>
        <p:nvPicPr>
          <p:cNvPr id="17410" name="Picture 2" descr="http://upload.wikimedia.org/wikipedia/commons/thumb/d/db/Bartolomedelascasas.jpg/220px-Bartolomedelascasas.jpg"/>
          <p:cNvPicPr>
            <a:picLocks noChangeAspect="1" noChangeArrowheads="1"/>
          </p:cNvPicPr>
          <p:nvPr/>
        </p:nvPicPr>
        <p:blipFill>
          <a:blip r:embed="rId2" cstate="print"/>
          <a:srcRect/>
          <a:stretch>
            <a:fillRect/>
          </a:stretch>
        </p:blipFill>
        <p:spPr bwMode="auto">
          <a:xfrm>
            <a:off x="6553200" y="2743200"/>
            <a:ext cx="2095500" cy="2409826"/>
          </a:xfrm>
          <a:prstGeom prst="rect">
            <a:avLst/>
          </a:prstGeom>
          <a:noFill/>
        </p:spPr>
      </p:pic>
      <p:sp>
        <p:nvSpPr>
          <p:cNvPr id="4" name="Cloud Callout 3"/>
          <p:cNvSpPr/>
          <p:nvPr/>
        </p:nvSpPr>
        <p:spPr>
          <a:xfrm>
            <a:off x="7239000" y="228600"/>
            <a:ext cx="1905000" cy="2286000"/>
          </a:xfrm>
          <a:prstGeom prst="cloudCallout">
            <a:avLst/>
          </a:prstGeom>
          <a:solidFill>
            <a:schemeClr val="bg1"/>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467600" y="609600"/>
            <a:ext cx="1524000" cy="1477328"/>
          </a:xfrm>
          <a:prstGeom prst="rect">
            <a:avLst/>
          </a:prstGeom>
          <a:noFill/>
        </p:spPr>
        <p:txBody>
          <a:bodyPr wrap="square" rtlCol="0">
            <a:spAutoFit/>
          </a:bodyPr>
          <a:lstStyle/>
          <a:p>
            <a:r>
              <a:rPr lang="en-US" dirty="0" smtClean="0"/>
              <a:t>Take it from me!</a:t>
            </a:r>
          </a:p>
          <a:p>
            <a:r>
              <a:rPr lang="en-US" dirty="0" smtClean="0"/>
              <a:t>Choose your words carefully!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pic>
        <p:nvPicPr>
          <p:cNvPr id="11266" name="Picture 2" descr="http://www.digitalhistory2.uh.edu/active_learning/explorations/spain/spain1.jpg"/>
          <p:cNvPicPr>
            <a:picLocks noChangeAspect="1" noChangeArrowheads="1"/>
          </p:cNvPicPr>
          <p:nvPr/>
        </p:nvPicPr>
        <p:blipFill>
          <a:blip r:embed="rId2" cstate="print"/>
          <a:srcRect/>
          <a:stretch>
            <a:fillRect/>
          </a:stretch>
        </p:blipFill>
        <p:spPr bwMode="auto">
          <a:xfrm>
            <a:off x="153694" y="152400"/>
            <a:ext cx="7085306" cy="5257800"/>
          </a:xfrm>
          <a:prstGeom prst="rect">
            <a:avLst/>
          </a:prstGeom>
          <a:noFill/>
          <a:ln w="98425" cap="sq">
            <a:solidFill>
              <a:schemeClr val="tx1"/>
            </a:solidFill>
            <a:miter lim="800000"/>
          </a:ln>
          <a:effectLst>
            <a:outerShdw blurRad="50800" dist="38100" dir="5400000" algn="t" rotWithShape="0">
              <a:prstClr val="black">
                <a:alpha val="40000"/>
              </a:prstClr>
            </a:outerShdw>
          </a:effectLst>
          <a:scene3d>
            <a:camera prst="orthographicFront"/>
            <a:lightRig rig="threePt" dir="t"/>
          </a:scene3d>
          <a:sp3d extrusionH="114300" contourW="12700" prstMaterial="dkEdge">
            <a:bevelT w="107950" prst="slope"/>
            <a:bevelB w="101600" h="31750"/>
            <a:extrusionClr>
              <a:schemeClr val="tx1">
                <a:lumMod val="50000"/>
                <a:lumOff val="50000"/>
              </a:schemeClr>
            </a:extrusionClr>
            <a:contourClr>
              <a:schemeClr val="bg1">
                <a:lumMod val="75000"/>
              </a:schemeClr>
            </a:contourClr>
          </a:sp3d>
        </p:spPr>
      </p:pic>
      <p:sp>
        <p:nvSpPr>
          <p:cNvPr id="5" name="Rectangle 4"/>
          <p:cNvSpPr/>
          <p:nvPr/>
        </p:nvSpPr>
        <p:spPr>
          <a:xfrm>
            <a:off x="228600" y="5562600"/>
            <a:ext cx="8915400" cy="1323439"/>
          </a:xfrm>
          <a:prstGeom prst="rect">
            <a:avLst/>
          </a:prstGeom>
        </p:spPr>
        <p:txBody>
          <a:bodyPr wrap="square">
            <a:spAutoFit/>
          </a:bodyPr>
          <a:lstStyle/>
          <a:p>
            <a:r>
              <a:rPr lang="en-US" sz="1600" dirty="0" smtClean="0">
                <a:latin typeface="Comic Sans MS" pitchFamily="66" charset="0"/>
              </a:rPr>
              <a:t>How does </a:t>
            </a:r>
            <a:r>
              <a:rPr lang="en-US" sz="1600" dirty="0" err="1" smtClean="0">
                <a:latin typeface="Comic Sans MS" pitchFamily="66" charset="0"/>
              </a:rPr>
              <a:t>Vanderlyn</a:t>
            </a:r>
            <a:r>
              <a:rPr lang="en-US" sz="1600" dirty="0" smtClean="0">
                <a:latin typeface="Comic Sans MS" pitchFamily="66" charset="0"/>
              </a:rPr>
              <a:t> depict Columbus? </a:t>
            </a:r>
          </a:p>
          <a:p>
            <a:r>
              <a:rPr lang="en-US" sz="1600" dirty="0" smtClean="0">
                <a:latin typeface="Comic Sans MS" pitchFamily="66" charset="0"/>
              </a:rPr>
              <a:t>What does this image say about the motivations behind Columbus's voyage?</a:t>
            </a:r>
          </a:p>
          <a:p>
            <a:r>
              <a:rPr lang="en-US" sz="1600" dirty="0" smtClean="0">
                <a:latin typeface="Comic Sans MS" pitchFamily="66" charset="0"/>
              </a:rPr>
              <a:t>How does the time that the image was created shape its depiction of Columbus's landing?</a:t>
            </a:r>
            <a:br>
              <a:rPr lang="en-US" sz="1600" dirty="0" smtClean="0">
                <a:latin typeface="Comic Sans MS" pitchFamily="66" charset="0"/>
              </a:rPr>
            </a:br>
            <a:r>
              <a:rPr lang="en-US" sz="1600" dirty="0" smtClean="0">
                <a:latin typeface="Comic Sans MS" pitchFamily="66" charset="0"/>
              </a:rPr>
              <a:t>What events were taking place in 1847? </a:t>
            </a:r>
          </a:p>
          <a:p>
            <a:r>
              <a:rPr lang="en-US" sz="1600" dirty="0" smtClean="0">
                <a:latin typeface="Comic Sans MS" pitchFamily="66" charset="0"/>
              </a:rPr>
              <a:t>What does the location of the painting tell you?</a:t>
            </a:r>
            <a:endParaRPr lang="en-US" sz="1600" dirty="0">
              <a:latin typeface="Comic Sans MS" pitchFamily="66" charset="0"/>
            </a:endParaRPr>
          </a:p>
        </p:txBody>
      </p:sp>
      <p:sp>
        <p:nvSpPr>
          <p:cNvPr id="6" name="Rectangle 5"/>
          <p:cNvSpPr/>
          <p:nvPr/>
        </p:nvSpPr>
        <p:spPr>
          <a:xfrm>
            <a:off x="7620000" y="0"/>
            <a:ext cx="1524000" cy="1200329"/>
          </a:xfrm>
          <a:prstGeom prst="rect">
            <a:avLst/>
          </a:prstGeom>
        </p:spPr>
        <p:txBody>
          <a:bodyPr wrap="square">
            <a:spAutoFit/>
          </a:bodyPr>
          <a:lstStyle/>
          <a:p>
            <a:r>
              <a:rPr lang="en-US" sz="1200" dirty="0" smtClean="0"/>
              <a:t>Landing of Columbus on the Islands of </a:t>
            </a:r>
            <a:r>
              <a:rPr lang="en-US" sz="1200" dirty="0" err="1" smtClean="0"/>
              <a:t>Guanahani</a:t>
            </a:r>
            <a:r>
              <a:rPr lang="en-US" sz="1200" dirty="0" smtClean="0"/>
              <a:t>, West Indies, 1847. </a:t>
            </a:r>
            <a:br>
              <a:rPr lang="en-US" sz="1200" dirty="0" smtClean="0"/>
            </a:br>
            <a:r>
              <a:rPr lang="en-US" sz="1200" dirty="0" smtClean="0"/>
              <a:t>John </a:t>
            </a:r>
            <a:r>
              <a:rPr lang="en-US" sz="1200" dirty="0" err="1" smtClean="0"/>
              <a:t>Vanderlyn</a:t>
            </a:r>
            <a:r>
              <a:rPr lang="en-US" sz="1200" dirty="0" smtClean="0"/>
              <a:t> (1775-1852)</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685800" y="990600"/>
            <a:ext cx="7772400" cy="3754874"/>
          </a:xfrm>
          <a:prstGeom prst="rect">
            <a:avLst/>
          </a:prstGeom>
          <a:solidFill>
            <a:schemeClr val="bg1"/>
          </a:solidFill>
          <a:ln w="73025">
            <a:solidFill>
              <a:schemeClr val="bg2">
                <a:lumMod val="2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omic Sans MS" pitchFamily="66" charset="0"/>
              </a:rPr>
              <a:t>Notes on the painting:</a:t>
            </a:r>
          </a:p>
          <a:p>
            <a:pPr marL="0" marR="0" lvl="0" indent="0" algn="l" defTabSz="914400" rtl="0" eaLnBrk="1" fontAlgn="base" latinLnBrk="0" hangingPunct="1">
              <a:lnSpc>
                <a:spcPct val="100000"/>
              </a:lnSpc>
              <a:spcBef>
                <a:spcPct val="0"/>
              </a:spcBef>
              <a:spcAft>
                <a:spcPct val="0"/>
              </a:spcAft>
              <a:buClrTx/>
              <a:buSzTx/>
              <a:buFontTx/>
              <a:buNone/>
              <a:tabLst/>
            </a:pPr>
            <a:endParaRPr lang="en-US" sz="1400" dirty="0">
              <a:latin typeface="Comic Sans MS" pitchFamily="66"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omic Sans MS" pitchFamily="66" charset="0"/>
              </a:rPr>
              <a:t>One commentary on this painting states: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omic Sans MS" pitchFamily="66" charset="0"/>
              </a:rPr>
              <a:t>"John </a:t>
            </a:r>
            <a:r>
              <a:rPr kumimoji="0" lang="en-US" sz="1400" b="0" i="0" u="none" strike="noStrike" cap="none" normalizeH="0" baseline="0" dirty="0" err="1" smtClean="0">
                <a:ln>
                  <a:noFill/>
                </a:ln>
                <a:solidFill>
                  <a:schemeClr val="tx1"/>
                </a:solidFill>
                <a:effectLst/>
                <a:latin typeface="Comic Sans MS" pitchFamily="66" charset="0"/>
              </a:rPr>
              <a:t>Vanderlyn's</a:t>
            </a:r>
            <a:r>
              <a:rPr kumimoji="0" lang="en-US" sz="1400" b="0" i="0" u="none" strike="noStrike" cap="none" normalizeH="0" baseline="0" dirty="0" smtClean="0">
                <a:ln>
                  <a:noFill/>
                </a:ln>
                <a:solidFill>
                  <a:schemeClr val="tx1"/>
                </a:solidFill>
                <a:effectLst/>
                <a:latin typeface="Comic Sans MS" pitchFamily="66" charset="0"/>
              </a:rPr>
              <a:t> Landing of Columbus at the Island of </a:t>
            </a:r>
            <a:r>
              <a:rPr kumimoji="0" lang="en-US" sz="1400" b="0" i="0" u="none" strike="noStrike" cap="none" normalizeH="0" baseline="0" dirty="0" err="1" smtClean="0">
                <a:ln>
                  <a:noFill/>
                </a:ln>
                <a:solidFill>
                  <a:schemeClr val="tx1"/>
                </a:solidFill>
                <a:effectLst/>
                <a:latin typeface="Comic Sans MS" pitchFamily="66" charset="0"/>
              </a:rPr>
              <a:t>Guanahani</a:t>
            </a:r>
            <a:r>
              <a:rPr kumimoji="0" lang="en-US" sz="1400" b="0" i="0" u="none" strike="noStrike" cap="none" normalizeH="0" baseline="0" dirty="0" smtClean="0">
                <a:ln>
                  <a:noFill/>
                </a:ln>
                <a:solidFill>
                  <a:schemeClr val="tx1"/>
                </a:solidFill>
                <a:effectLst/>
                <a:latin typeface="Comic Sans MS" pitchFamily="66" charset="0"/>
              </a:rPr>
              <a:t>, West Indies, October 12th, 1492 (1847) dramatizes Weir's themes of divine determinism and origin still more deeply. While members of his train sink to their knees in the sand, Columbus ignores the surly bonds of earth and looks toward God, the cross directly behind him and close to his head. </a:t>
            </a: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omic Sans MS" pitchFamily="66" charset="0"/>
              </a:rPr>
              <a:t>As in the Embarkation, movement is crucial to this painting. Columbus's wake, the earth-bound souls behind him, starkly contrast with his lofty ideals: the Indians cower and worship to his right, and from the left everything ascends towards the explorer, whose vision and banner lead us away from the scene itself. The banner, a symbol of European might and imperialist expansion, precedes Columbus himself, who is depicted as a mere standard-bearer for forces much larger than human agency."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pic>
        <p:nvPicPr>
          <p:cNvPr id="16386" name="Picture 2" descr="http://www.digitalhistory2.uh.edu/active_learning/explorations/spain/spain2.jpg"/>
          <p:cNvPicPr>
            <a:picLocks noChangeAspect="1" noChangeArrowheads="1"/>
          </p:cNvPicPr>
          <p:nvPr/>
        </p:nvPicPr>
        <p:blipFill>
          <a:blip r:embed="rId2" cstate="print"/>
          <a:srcRect/>
          <a:stretch>
            <a:fillRect/>
          </a:stretch>
        </p:blipFill>
        <p:spPr bwMode="auto">
          <a:xfrm>
            <a:off x="228600" y="304800"/>
            <a:ext cx="6400800" cy="5006667"/>
          </a:xfrm>
          <a:prstGeom prst="rect">
            <a:avLst/>
          </a:prstGeom>
          <a:noFill/>
          <a:ln w="114300">
            <a:solidFill>
              <a:schemeClr val="tx2">
                <a:lumMod val="50000"/>
              </a:schemeClr>
            </a:solidFill>
          </a:ln>
        </p:spPr>
      </p:pic>
      <p:sp>
        <p:nvSpPr>
          <p:cNvPr id="3" name="Rectangle 2"/>
          <p:cNvSpPr/>
          <p:nvPr/>
        </p:nvSpPr>
        <p:spPr>
          <a:xfrm>
            <a:off x="76200" y="5440740"/>
            <a:ext cx="8001000" cy="1477328"/>
          </a:xfrm>
          <a:prstGeom prst="rect">
            <a:avLst/>
          </a:prstGeom>
        </p:spPr>
        <p:txBody>
          <a:bodyPr wrap="square">
            <a:spAutoFit/>
          </a:bodyPr>
          <a:lstStyle/>
          <a:p>
            <a:r>
              <a:rPr lang="en-US" sz="1200" dirty="0" smtClean="0">
                <a:latin typeface="Comic Sans MS" pitchFamily="66" charset="0"/>
              </a:rPr>
              <a:t>Questions about the Diego Rivera painting:</a:t>
            </a:r>
          </a:p>
          <a:p>
            <a:r>
              <a:rPr lang="en-US" sz="1200" dirty="0" smtClean="0">
                <a:latin typeface="Comic Sans MS" pitchFamily="66" charset="0"/>
              </a:rPr>
              <a:t>What characters does Diego Rivera include in his painting? </a:t>
            </a:r>
          </a:p>
          <a:p>
            <a:r>
              <a:rPr lang="en-US" sz="1200" dirty="0" smtClean="0">
                <a:latin typeface="Comic Sans MS" pitchFamily="66" charset="0"/>
              </a:rPr>
              <a:t>How does he represent these various figures? </a:t>
            </a:r>
          </a:p>
          <a:p>
            <a:r>
              <a:rPr lang="en-US" sz="1200" dirty="0" smtClean="0">
                <a:latin typeface="Comic Sans MS" pitchFamily="66" charset="0"/>
              </a:rPr>
              <a:t>What does the image tell us about the artist's attitude toward the Spanish Conquest? </a:t>
            </a:r>
          </a:p>
          <a:p>
            <a:r>
              <a:rPr lang="en-US" sz="1200" dirty="0" smtClean="0">
                <a:latin typeface="Comic Sans MS" pitchFamily="66" charset="0"/>
              </a:rPr>
              <a:t>How does the time that the image was created shape its depiction of the Spanish landing at Vera Cruz?</a:t>
            </a:r>
          </a:p>
          <a:p>
            <a:r>
              <a:rPr lang="en-US" sz="1200" dirty="0" smtClean="0">
                <a:latin typeface="Comic Sans MS" pitchFamily="66" charset="0"/>
              </a:rPr>
              <a:t>What does the location of the painting tell you?</a:t>
            </a:r>
            <a:r>
              <a:rPr lang="en-US" dirty="0" smtClean="0"/>
              <a:t/>
            </a:r>
            <a:br>
              <a:rPr lang="en-US" dirty="0" smtClean="0"/>
            </a:br>
            <a:endParaRPr lang="en-US" dirty="0"/>
          </a:p>
        </p:txBody>
      </p:sp>
      <p:sp>
        <p:nvSpPr>
          <p:cNvPr id="4" name="Rectangle 3"/>
          <p:cNvSpPr/>
          <p:nvPr/>
        </p:nvSpPr>
        <p:spPr>
          <a:xfrm>
            <a:off x="7086600" y="0"/>
            <a:ext cx="2057400" cy="646331"/>
          </a:xfrm>
          <a:prstGeom prst="rect">
            <a:avLst/>
          </a:prstGeom>
        </p:spPr>
        <p:txBody>
          <a:bodyPr wrap="square">
            <a:spAutoFit/>
          </a:bodyPr>
          <a:lstStyle/>
          <a:p>
            <a:r>
              <a:rPr lang="en-US" sz="1200" dirty="0" smtClean="0">
                <a:latin typeface="Comic Sans MS" pitchFamily="66" charset="0"/>
              </a:rPr>
              <a:t>The Disembarkation at Veracruz, 1951.</a:t>
            </a:r>
            <a:br>
              <a:rPr lang="en-US" sz="1200" dirty="0" smtClean="0">
                <a:latin typeface="Comic Sans MS" pitchFamily="66" charset="0"/>
              </a:rPr>
            </a:br>
            <a:r>
              <a:rPr lang="en-US" sz="1200" dirty="0" smtClean="0">
                <a:latin typeface="Comic Sans MS" pitchFamily="66" charset="0"/>
              </a:rPr>
              <a:t>Diego Rivera (1886-1957)</a:t>
            </a:r>
            <a:endParaRPr lang="en-US" sz="1200" dirty="0">
              <a:latin typeface="Comic Sans MS" pitchFamily="66"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pic>
        <p:nvPicPr>
          <p:cNvPr id="21506" name="Picture 2" descr="http://splinterinthemindseye.files.wordpress.com/2010/10/scroll.jpg"/>
          <p:cNvPicPr>
            <a:picLocks noChangeAspect="1" noChangeArrowheads="1"/>
          </p:cNvPicPr>
          <p:nvPr/>
        </p:nvPicPr>
        <p:blipFill>
          <a:blip r:embed="rId2" cstate="print"/>
          <a:srcRect/>
          <a:stretch>
            <a:fillRect/>
          </a:stretch>
        </p:blipFill>
        <p:spPr bwMode="auto">
          <a:xfrm>
            <a:off x="2590800" y="2895600"/>
            <a:ext cx="3775980" cy="2819400"/>
          </a:xfrm>
          <a:prstGeom prst="rect">
            <a:avLst/>
          </a:prstGeom>
          <a:noFill/>
        </p:spPr>
      </p:pic>
      <p:sp>
        <p:nvSpPr>
          <p:cNvPr id="3" name="Rectangle 2"/>
          <p:cNvSpPr/>
          <p:nvPr/>
        </p:nvSpPr>
        <p:spPr>
          <a:xfrm>
            <a:off x="685800" y="0"/>
            <a:ext cx="7834068" cy="1754326"/>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What do Primary Artifacts </a:t>
            </a:r>
          </a:p>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tell us about history?</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TextBox 3"/>
          <p:cNvSpPr txBox="1"/>
          <p:nvPr/>
        </p:nvSpPr>
        <p:spPr>
          <a:xfrm>
            <a:off x="2590800" y="2133600"/>
            <a:ext cx="3962400" cy="584775"/>
          </a:xfrm>
          <a:prstGeom prst="rect">
            <a:avLst/>
          </a:prstGeom>
          <a:noFill/>
        </p:spPr>
        <p:txBody>
          <a:bodyPr wrap="square" rtlCol="0">
            <a:spAutoFit/>
          </a:bodyPr>
          <a:lstStyle/>
          <a:p>
            <a:r>
              <a:rPr lang="en-US" sz="3200" dirty="0" smtClean="0">
                <a:solidFill>
                  <a:schemeClr val="bg1"/>
                </a:solidFill>
                <a:effectLst>
                  <a:outerShdw blurRad="38100" dist="38100" dir="2700000" algn="tl">
                    <a:srgbClr val="000000">
                      <a:alpha val="43137"/>
                    </a:srgbClr>
                  </a:outerShdw>
                </a:effectLst>
                <a:latin typeface="Comic Sans MS" pitchFamily="66" charset="0"/>
              </a:rPr>
              <a:t>Columbus’ Journal</a:t>
            </a:r>
            <a:endParaRPr lang="en-US" sz="3200" dirty="0">
              <a:solidFill>
                <a:schemeClr val="bg1"/>
              </a:solidFill>
              <a:effectLst>
                <a:outerShdw blurRad="38100" dist="38100" dir="2700000" algn="tl">
                  <a:srgbClr val="000000">
                    <a:alpha val="43137"/>
                  </a:srgbClr>
                </a:outerShdw>
              </a:effectLst>
              <a:latin typeface="Comic Sans MS" pitchFamily="66"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pic>
        <p:nvPicPr>
          <p:cNvPr id="22530" name="Picture 2" descr="http://llco.org/wp-content/uploads/2012/10/546208_286795918097593_56060283_n.jpg"/>
          <p:cNvPicPr>
            <a:picLocks noChangeAspect="1" noChangeArrowheads="1"/>
          </p:cNvPicPr>
          <p:nvPr/>
        </p:nvPicPr>
        <p:blipFill>
          <a:blip r:embed="rId2" cstate="print"/>
          <a:srcRect/>
          <a:stretch>
            <a:fillRect/>
          </a:stretch>
        </p:blipFill>
        <p:spPr bwMode="auto">
          <a:xfrm>
            <a:off x="914400" y="838200"/>
            <a:ext cx="7173146" cy="4648200"/>
          </a:xfrm>
          <a:prstGeom prst="rect">
            <a:avLst/>
          </a:prstGeom>
          <a:noFill/>
          <a:ln w="123825">
            <a:solidFill>
              <a:schemeClr val="bg2">
                <a:lumMod val="75000"/>
              </a:schemeClr>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Rectangle 1"/>
          <p:cNvSpPr/>
          <p:nvPr/>
        </p:nvSpPr>
        <p:spPr>
          <a:xfrm>
            <a:off x="228600" y="304800"/>
            <a:ext cx="8763000" cy="6124754"/>
          </a:xfrm>
          <a:prstGeom prst="rect">
            <a:avLst/>
          </a:prstGeom>
          <a:solidFill>
            <a:srgbClr val="FFFDFB"/>
          </a:solidFill>
          <a:ln w="44450">
            <a:solidFill>
              <a:schemeClr val="accent6">
                <a:lumMod val="50000"/>
              </a:schemeClr>
            </a:solidFill>
          </a:ln>
        </p:spPr>
        <p:txBody>
          <a:bodyPr wrap="square">
            <a:spAutoFit/>
          </a:bodyPr>
          <a:lstStyle/>
          <a:p>
            <a:endParaRPr lang="en-US" dirty="0" smtClean="0">
              <a:solidFill>
                <a:schemeClr val="accent6">
                  <a:lumMod val="50000"/>
                </a:schemeClr>
              </a:solidFill>
              <a:latin typeface="Comic Sans MS" pitchFamily="66" charset="0"/>
            </a:endParaRPr>
          </a:p>
          <a:p>
            <a:r>
              <a:rPr lang="en-US" dirty="0" smtClean="0">
                <a:solidFill>
                  <a:schemeClr val="accent6">
                    <a:lumMod val="50000"/>
                  </a:schemeClr>
                </a:solidFill>
                <a:latin typeface="Comic Sans MS" pitchFamily="66" charset="0"/>
              </a:rPr>
              <a:t>What do the excerpts from Columbus’ journal tell you about his attitudes towards the Native people?</a:t>
            </a:r>
          </a:p>
          <a:p>
            <a:endParaRPr lang="en-US" dirty="0" smtClean="0">
              <a:solidFill>
                <a:schemeClr val="accent6">
                  <a:lumMod val="50000"/>
                </a:schemeClr>
              </a:solidFill>
              <a:latin typeface="Comic Sans MS" pitchFamily="66" charset="0"/>
            </a:endParaRPr>
          </a:p>
          <a:p>
            <a:endParaRPr lang="en-US" sz="1400" dirty="0" smtClean="0">
              <a:solidFill>
                <a:schemeClr val="accent6">
                  <a:lumMod val="50000"/>
                </a:schemeClr>
              </a:solidFill>
              <a:latin typeface="Comic Sans MS" pitchFamily="66" charset="0"/>
            </a:endParaRPr>
          </a:p>
          <a:p>
            <a:r>
              <a:rPr lang="en-US" sz="1400" dirty="0" smtClean="0">
                <a:solidFill>
                  <a:schemeClr val="accent6">
                    <a:lumMod val="50000"/>
                  </a:schemeClr>
                </a:solidFill>
                <a:latin typeface="Comic Sans MS" pitchFamily="66" charset="0"/>
              </a:rPr>
              <a:t>Sunday, 14th of October </a:t>
            </a:r>
          </a:p>
          <a:p>
            <a:r>
              <a:rPr lang="en-US" sz="1400" dirty="0" smtClean="0">
                <a:solidFill>
                  <a:schemeClr val="accent6">
                    <a:lumMod val="50000"/>
                  </a:schemeClr>
                </a:solidFill>
                <a:latin typeface="Comic Sans MS" pitchFamily="66" charset="0"/>
              </a:rPr>
              <a:t>...these people are very simple as regards the use of arms, as your Highnesses will see from the seven that I caused to be taken, to bring home and learn our language and return; unless your Highnesses should order them all to be brought to Castile, or to be kept as captives on the same island; for with fifty men they can all be subjugated and made to do what is required of them.... </a:t>
            </a:r>
          </a:p>
          <a:p>
            <a:endParaRPr lang="en-US" sz="1400" dirty="0" smtClean="0">
              <a:solidFill>
                <a:schemeClr val="accent6">
                  <a:lumMod val="50000"/>
                </a:schemeClr>
              </a:solidFill>
              <a:latin typeface="Comic Sans MS" pitchFamily="66" charset="0"/>
            </a:endParaRPr>
          </a:p>
          <a:p>
            <a:endParaRPr lang="en-US" sz="1400" dirty="0" smtClean="0">
              <a:solidFill>
                <a:schemeClr val="accent6">
                  <a:lumMod val="50000"/>
                </a:schemeClr>
              </a:solidFill>
              <a:latin typeface="Comic Sans MS" pitchFamily="66" charset="0"/>
            </a:endParaRPr>
          </a:p>
          <a:p>
            <a:r>
              <a:rPr lang="en-US" sz="1400" dirty="0" smtClean="0">
                <a:solidFill>
                  <a:schemeClr val="accent6">
                    <a:lumMod val="50000"/>
                  </a:schemeClr>
                </a:solidFill>
                <a:latin typeface="Comic Sans MS" pitchFamily="66" charset="0"/>
              </a:rPr>
              <a:t>Sunday, 16th of December </a:t>
            </a:r>
          </a:p>
          <a:p>
            <a:r>
              <a:rPr lang="en-US" sz="1400" dirty="0" smtClean="0">
                <a:solidFill>
                  <a:schemeClr val="accent6">
                    <a:lumMod val="50000"/>
                  </a:schemeClr>
                </a:solidFill>
                <a:latin typeface="Comic Sans MS" pitchFamily="66" charset="0"/>
              </a:rPr>
              <a:t>...your Highnesses may believe that this island (Hispaniola), and all the others, are as much yours as Castile. Here there is only wanting a settlement and the order to the people to do what is required. For I, with the force I have under me, which is not large, could march over all these islands without opposition. I have seen only three sailors land, without wishing to do harm, and a multitude of Indians fled before them. They have no arms, and are without warlike instincts; they all go naked, and are so timid that a thousand would not stand before three of our men. So that they are good to be ordered about, to work and sow, and do all that may be necessary, and to build towns, and they should be taught to go about clothed and to adopt our customs. </a:t>
            </a:r>
          </a:p>
          <a:p>
            <a:endParaRPr lang="en-US" sz="1400" dirty="0">
              <a:solidFill>
                <a:schemeClr val="accent6">
                  <a:lumMod val="50000"/>
                </a:schemeClr>
              </a:solidFill>
              <a:latin typeface="Comic Sans MS" pitchFamily="66" charset="0"/>
            </a:endParaRPr>
          </a:p>
          <a:p>
            <a:endParaRPr lang="en-US" sz="1400" dirty="0" smtClean="0">
              <a:solidFill>
                <a:schemeClr val="accent6">
                  <a:lumMod val="50000"/>
                </a:schemeClr>
              </a:solidFill>
              <a:latin typeface="Comic Sans MS" pitchFamily="66" charset="0"/>
            </a:endParaRPr>
          </a:p>
          <a:p>
            <a:endParaRPr lang="en-US" sz="1400" dirty="0" smtClean="0">
              <a:solidFill>
                <a:schemeClr val="accent6">
                  <a:lumMod val="50000"/>
                </a:schemeClr>
              </a:solidFill>
              <a:latin typeface="Comic Sans MS" pitchFamily="66" charset="0"/>
            </a:endParaRPr>
          </a:p>
          <a:p>
            <a:r>
              <a:rPr lang="en-US" sz="1100" dirty="0" smtClean="0">
                <a:solidFill>
                  <a:schemeClr val="accent6">
                    <a:lumMod val="50000"/>
                  </a:schemeClr>
                </a:solidFill>
                <a:latin typeface="Comic Sans MS" pitchFamily="66" charset="0"/>
              </a:rPr>
              <a:t>“Journal of the First Voyage of Christopher Columbus, 1492-1493," in E.G. Bourne, </a:t>
            </a:r>
            <a:r>
              <a:rPr lang="en-US" sz="1100" i="1" dirty="0" smtClean="0">
                <a:solidFill>
                  <a:schemeClr val="accent6">
                    <a:lumMod val="50000"/>
                  </a:schemeClr>
                </a:solidFill>
                <a:latin typeface="Comic Sans MS" pitchFamily="66" charset="0"/>
              </a:rPr>
              <a:t>The </a:t>
            </a:r>
            <a:r>
              <a:rPr lang="en-US" sz="1100" i="1" dirty="0" err="1" smtClean="0">
                <a:solidFill>
                  <a:schemeClr val="accent6">
                    <a:lumMod val="50000"/>
                  </a:schemeClr>
                </a:solidFill>
                <a:latin typeface="Comic Sans MS" pitchFamily="66" charset="0"/>
              </a:rPr>
              <a:t>Northmen</a:t>
            </a:r>
            <a:r>
              <a:rPr lang="en-US" sz="1100" i="1" dirty="0" smtClean="0">
                <a:solidFill>
                  <a:schemeClr val="accent6">
                    <a:lumMod val="50000"/>
                  </a:schemeClr>
                </a:solidFill>
                <a:latin typeface="Comic Sans MS" pitchFamily="66" charset="0"/>
              </a:rPr>
              <a:t>, Columbus and Cabot</a:t>
            </a:r>
            <a:r>
              <a:rPr lang="en-US" sz="1100" dirty="0" smtClean="0">
                <a:solidFill>
                  <a:schemeClr val="accent6">
                    <a:lumMod val="50000"/>
                  </a:schemeClr>
                </a:solidFill>
                <a:latin typeface="Comic Sans MS" pitchFamily="66" charset="0"/>
              </a:rPr>
              <a:t>, 985-1503 (New York, 1906), 114, 145-146, 182</a:t>
            </a: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304800" y="705179"/>
            <a:ext cx="8686800" cy="5447645"/>
          </a:xfrm>
          <a:prstGeom prst="rect">
            <a:avLst/>
          </a:prstGeom>
          <a:solidFill>
            <a:schemeClr val="bg2"/>
          </a:solidFill>
          <a:ln w="57150">
            <a:solidFill>
              <a:schemeClr val="tx1">
                <a:lumMod val="75000"/>
                <a:lumOff val="25000"/>
              </a:schemeClr>
            </a:solidFill>
            <a:miter lim="800000"/>
            <a:headEnd/>
            <a:tailEnd/>
          </a:ln>
          <a:effectLst/>
          <a:scene3d>
            <a:camera prst="orthographicFront"/>
            <a:lightRig rig="threePt" dir="t"/>
          </a:scene3d>
          <a:sp3d>
            <a:bevelT w="171450"/>
          </a:sp3d>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Comic Sans MS" pitchFamily="66" charset="0"/>
              </a:rPr>
              <a:t>Washington Irving's Account of the Landing of Columbus</a:t>
            </a:r>
            <a:endParaRPr kumimoji="0" lang="en-US" sz="1200" b="0" i="0"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mic Sans MS" pitchFamily="66" charset="0"/>
              </a:rPr>
              <a:t>From </a:t>
            </a:r>
            <a:r>
              <a:rPr kumimoji="0" lang="en-US" sz="1200" b="0" i="1" u="none" strike="noStrike" cap="none" normalizeH="0" baseline="0" dirty="0" smtClean="0">
                <a:ln>
                  <a:noFill/>
                </a:ln>
                <a:solidFill>
                  <a:schemeClr val="tx1"/>
                </a:solidFill>
                <a:effectLst/>
                <a:latin typeface="Comic Sans MS" pitchFamily="66" charset="0"/>
              </a:rPr>
              <a:t>The Works of Washington Irving: The Life and Voyages of Christopher Columbus</a:t>
            </a:r>
            <a:r>
              <a:rPr kumimoji="0" lang="en-US" sz="1200" b="0" i="0" u="none" strike="noStrike" cap="none" normalizeH="0" baseline="0" dirty="0" smtClean="0">
                <a:ln>
                  <a:noFill/>
                </a:ln>
                <a:solidFill>
                  <a:schemeClr val="tx1"/>
                </a:solidFill>
                <a:effectLst/>
                <a:latin typeface="Comic Sans MS" pitchFamily="66" charset="0"/>
              </a:rPr>
              <a:t>, Volume II, New York: P.F. Collier Publishers. 1885</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mic Sans MS" pitchFamily="66" charset="0"/>
              </a:rPr>
              <a:t>As he approached the shore, Columbus, who was disposed for all kinds of agreeable impressions, was delighted with the purity and suavity of the atmosphere, the crystal transparency of the sea, and the extraordinary beauty of the vegetation. He beheld, also, fruits of an unknown kind upon the trees which overhung the shores. On landing he threw himself on his knees, kissed the earth, and returned thanks to God with tears of joy. His example was followed by the rest, whose hearts indeed overflowed with the same feelings of gratitude. Columbus then rising drew his sword, displayed the royal standard, and assembling round him the two captains, with Rodrigo de Escobedo, notary of the armament, Rodrigo Sanchez, and the rest who had landed, he took solemn possession in the name of the </a:t>
            </a:r>
            <a:r>
              <a:rPr kumimoji="0" lang="en-US" sz="1200" b="0" i="0" u="none" strike="noStrike" cap="none" normalizeH="0" baseline="0" dirty="0" err="1" smtClean="0">
                <a:ln>
                  <a:noFill/>
                </a:ln>
                <a:solidFill>
                  <a:schemeClr val="tx1"/>
                </a:solidFill>
                <a:effectLst/>
                <a:latin typeface="Comic Sans MS" pitchFamily="66" charset="0"/>
              </a:rPr>
              <a:t>Castllian</a:t>
            </a:r>
            <a:r>
              <a:rPr kumimoji="0" lang="en-US" sz="1200" b="0" i="0" u="none" strike="noStrike" cap="none" normalizeH="0" baseline="0" dirty="0" smtClean="0">
                <a:ln>
                  <a:noFill/>
                </a:ln>
                <a:solidFill>
                  <a:schemeClr val="tx1"/>
                </a:solidFill>
                <a:effectLst/>
                <a:latin typeface="Comic Sans MS" pitchFamily="66" charset="0"/>
              </a:rPr>
              <a:t> sovereigns, giving the island the name of San Salvador. Having complied with the requisite forms and ceremonies, he called upon all present to take the oath of obedience to him, as admiral and viceroy, representing the persons of the sovereigns.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Comic Sans MS"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mic Sans MS" pitchFamily="66" charset="0"/>
              </a:rPr>
              <a:t>The natives of the island, when, at the dawn of day, they had beheld the ships hovering on their coast, had supposed them monsters which had issued from the deep during the night. They had crowded to the beach and watched their movements with awful anxiety. Their veering about. apparently without effort, and the shifting and furling of their sails, resembling huge wings, filled them with astonishment. When they beheld their boats approach the shore, and a number of strange beings clad in glittering steel, or raiment of various colors, landing upon the beach, they fled in affright to the woods. Finding, however, that there was no attempt to pursue nor molest them, they gradually recovered from their terror, and approached the Spaniards with great awe ; frequently prostrating themselves on the earth, and making signs of adoration. During the ceremonies of taking possession, they remained gazing in timid admiration at the complexion, the beards, the shining armor, and splendid dress of the Spaniards. The admiral particularly attracted their attention, from his commanding height, his air of authority, his dress of scarlet, and the deference which was paid him by his companions ; all which pointed him out to be the commander.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omic Sans MS" pitchFamily="66" charset="0"/>
              </a:rPr>
              <a:t>When they had still further recovered from their fears, they approached the Spaniards, touched their beards, and examined their hands and faces, admiring their whiteness. Columbus was pleased with their gentleness and confiding simplicity, and suffered their scrutiny with perfect acquiescence, winning them by his benignity.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Rectangle 1"/>
          <p:cNvSpPr/>
          <p:nvPr/>
        </p:nvSpPr>
        <p:spPr>
          <a:xfrm>
            <a:off x="-63970" y="914400"/>
            <a:ext cx="9207970" cy="3139321"/>
          </a:xfrm>
          <a:prstGeom prst="rect">
            <a:avLst/>
          </a:prstGeom>
          <a:noFill/>
        </p:spPr>
        <p:txBody>
          <a:bodyPr wrap="none" lIns="91440" tIns="45720" rIns="91440" bIns="45720">
            <a:spAutoFit/>
          </a:bodyPr>
          <a:lstStyle/>
          <a:p>
            <a:pPr algn="ctr"/>
            <a:r>
              <a:rPr lang="en-US" sz="6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lgerian" pitchFamily="82" charset="0"/>
              </a:rPr>
              <a:t>Some of Columbus’ </a:t>
            </a:r>
          </a:p>
          <a:p>
            <a:pPr algn="ctr"/>
            <a:r>
              <a:rPr lang="en-US" sz="6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lgerian" pitchFamily="82" charset="0"/>
              </a:rPr>
              <a:t>contemporaries </a:t>
            </a:r>
          </a:p>
          <a:p>
            <a:pPr algn="ctr"/>
            <a:r>
              <a:rPr lang="en-US" sz="6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lgerian" pitchFamily="82" charset="0"/>
              </a:rPr>
              <a:t>disagreed with him…</a:t>
            </a:r>
            <a:endParaRPr lang="en-US" sz="6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lgerian" pitchFamily="82"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1484</Words>
  <Application>Microsoft Office PowerPoint</Application>
  <PresentationFormat>On-screen Show (4:3)</PresentationFormat>
  <Paragraphs>60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Slide 1</vt:lpstr>
      <vt:lpstr>Slide 2</vt:lpstr>
      <vt:lpstr>Slide 3</vt:lpstr>
      <vt:lpstr>Slide 4</vt:lpstr>
      <vt:lpstr>Slide 5</vt:lpstr>
      <vt:lpstr>Slide 6</vt:lpstr>
      <vt:lpstr>Slide 7</vt:lpstr>
      <vt:lpstr>Slide 8</vt:lpstr>
      <vt:lpstr>Slide 9</vt:lpstr>
      <vt:lpstr>Slide 10</vt:lpstr>
    </vt:vector>
  </TitlesOfParts>
  <Company>Randolph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lgarrison</dc:creator>
  <cp:lastModifiedBy>lgarrison</cp:lastModifiedBy>
  <cp:revision>26</cp:revision>
  <dcterms:created xsi:type="dcterms:W3CDTF">2012-10-16T14:25:55Z</dcterms:created>
  <dcterms:modified xsi:type="dcterms:W3CDTF">2012-10-16T17:34:29Z</dcterms:modified>
</cp:coreProperties>
</file>